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1" r:id="rId4"/>
    <p:sldId id="272" r:id="rId5"/>
    <p:sldId id="273" r:id="rId6"/>
    <p:sldId id="263" r:id="rId7"/>
    <p:sldId id="259" r:id="rId8"/>
    <p:sldId id="265" r:id="rId9"/>
    <p:sldId id="266" r:id="rId10"/>
    <p:sldId id="268" r:id="rId11"/>
    <p:sldId id="261" r:id="rId12"/>
    <p:sldId id="276" r:id="rId13"/>
    <p:sldId id="269" r:id="rId14"/>
    <p:sldId id="275" r:id="rId15"/>
    <p:sldId id="274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3F2B-C028-221E-E500-5975500D5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FB1BB-A750-B071-C6B2-DCB21E10C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31049-28CC-09FF-D9C0-CF429670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5DD28-CD30-19EE-CB3B-0C010A3C6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EEB95-99BA-2B10-F298-013CC40E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8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E619-2E27-C694-98D8-D16C7369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7F94D-6C2F-5C71-384C-C547B3E75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9FAE-261B-9FFB-BAB1-3883928E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8C388-EDD2-B2AC-1EFA-0BEFD546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7D6E3-EC83-A927-F455-C541DB72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9D1624-0890-00E1-7DAB-E38313EFC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2A8C9-2EDE-DFB3-644C-BA914A453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72DF4-0BA6-CA7C-55D5-A10DE675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D0A8C-6BCE-01D4-ED7A-A41F5114C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9C857-BEB0-94AD-7431-B58A0519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0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91C3-0FAB-AB30-A137-FA64F939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1AA7-BDBC-557C-EF11-7D8A88ED1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D0D4C-8A61-C59D-C7D7-9515E0E36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46032-6086-6EE0-8D3F-C9E13C36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A8633-E48C-0EF4-9A36-DC9A8389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7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2027-4204-96B6-7180-9D2FB5E2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F2C70-5B59-6090-4ACE-699570F42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51469-C0A6-4983-B555-9B41F673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E5580-CA47-C00C-9798-A6654970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B9A98-A37D-13D2-B518-1B80EB63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9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62ED-01E0-8F80-E849-D0B64B40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ED669-F7A1-C56C-29DC-43CC495BE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CDD97-95F1-CB3F-082D-111E17978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EFF13-9485-A0AC-971E-69410520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53884-1235-3B7A-AE1E-EF064A38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0B330-1534-B5D6-E8FD-6906610A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77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E285-FF62-9FAC-FD26-ABE0FB83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9D58A-8B04-69D8-3D14-02036AC46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38994-F140-17F6-C17F-467D190D3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C29A0-EB65-BBF9-8561-773BEC8E1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83D9D-8997-0196-0EFF-7068D20A0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5F1423-FD59-F691-C557-5C5A831DE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6CEBF-D245-E290-2B82-0AD30281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FFB842-B309-002C-E3F6-5C8FB4CBA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0F0D-75AE-368F-B92C-1D0212C5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FBB35A-4721-D45E-3811-3CC1AFF3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7965F-23C9-36E3-C22D-82807F80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84C8B-A524-EF21-8537-583349FC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1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B35F4-D810-561F-AFA4-DCF8AA0B0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651F-3747-01F5-9439-A5AEA894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522CF-976B-8979-6914-062287F2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0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0740-9496-33B7-D065-5FB23980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CDFAE-FE3A-D471-C096-2E8D27D5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307F1-56D2-3536-D1AA-D56225EB5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43AEE-C1D7-36A0-979F-0EBF8779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9EC6C-55E6-DC48-40B7-0D1B1EB25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CC016-B106-36DE-9776-8DF88001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6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25D3-25A6-F310-5871-4FE363E0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067B94-8A2E-1742-6F2E-ED600D26D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394D-2BEF-040E-DFD9-9B80438A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581F3-6CF5-6887-8A2C-03C3A7D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A8899-7910-FE31-72EE-833456D8D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E8F40-224C-72EE-264B-37BC0529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5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CC02C0-A5D0-9383-1F71-0B2A8389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C0CC2-363A-268E-B255-D7AFCAA4D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731BB-CB42-7750-F749-B8AF70FD0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66D48-C0D9-462A-B595-C793A4F0053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B24FE-33C7-BFAC-1434-2FBF32E02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85AB2-CBEF-DF99-93B6-B59D124B0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33C92-69F6-4CC8-BE39-72914565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with a face">
            <a:extLst>
              <a:ext uri="{FF2B5EF4-FFF2-40B4-BE49-F238E27FC236}">
                <a16:creationId xmlns:a16="http://schemas.microsoft.com/office/drawing/2014/main" id="{DF028CB5-0A16-1B56-5679-C5810A868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07" b="163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08067-B9F1-4DA1-4C9E-85C87424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 detection using machine vision and inverse kinematics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EAAE0-12D6-DBD4-C0AB-3546436FF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Team Member :</a:t>
            </a:r>
          </a:p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Ahmed Mohamed Gaber 19100683</a:t>
            </a:r>
          </a:p>
        </p:txBody>
      </p:sp>
    </p:spTree>
    <p:extLst>
      <p:ext uri="{BB962C8B-B14F-4D97-AF65-F5344CB8AC3E}">
        <p14:creationId xmlns:p14="http://schemas.microsoft.com/office/powerpoint/2010/main" val="2020971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F816BD13-768D-F5F9-A962-D24BCE2DF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0" r="19531"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Freeform: Shape 18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D305C-2A9F-5E8E-8193-E9768AE4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>
            <a:normAutofit/>
          </a:bodyPr>
          <a:lstStyle/>
          <a:p>
            <a:r>
              <a:rPr lang="en-US" sz="2100" dirty="0"/>
              <a:t>Inverse kinematics:</a:t>
            </a:r>
            <a:br>
              <a:rPr lang="en-US" sz="2100" dirty="0"/>
            </a:br>
            <a:r>
              <a:rPr lang="en-US" sz="1800" dirty="0">
                <a:latin typeface="arial" panose="020B0604020202020204" pitchFamily="34" charset="0"/>
              </a:rPr>
              <a:t>Most important topic in robotic field</a:t>
            </a:r>
            <a:br>
              <a:rPr lang="en-US" sz="2100" b="0" i="0" dirty="0">
                <a:effectLst/>
                <a:latin typeface="arial" panose="020B0604020202020204" pitchFamily="34" charset="0"/>
              </a:rPr>
            </a:br>
            <a:endParaRPr lang="en-US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CB69-2A81-89C4-C4F1-57272160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en-US" sz="1800" b="0" i="0" dirty="0">
                <a:effectLst/>
                <a:latin typeface="arial" panose="020B0604020202020204" pitchFamily="34" charset="0"/>
              </a:rPr>
              <a:t>Inverse kinematics </a:t>
            </a:r>
            <a:r>
              <a:rPr lang="en-US" sz="1800" dirty="0">
                <a:latin typeface="arial" panose="020B0604020202020204" pitchFamily="34" charset="0"/>
              </a:rPr>
              <a:t>is the use of kinematic equations to determine the angles of motor needed to reach a desired position. Where it needs lots of math and trigonometric equations </a:t>
            </a:r>
          </a:p>
          <a:p>
            <a:r>
              <a:rPr lang="en-US" sz="1800" b="0" i="0" dirty="0">
                <a:effectLst/>
                <a:latin typeface="arial" panose="020B0604020202020204" pitchFamily="34" charset="0"/>
              </a:rPr>
              <a:t>For example, to perform automated bin picking, a robotic arm used in a manufacturing line needs precise motion from an initial position to a desired position between bins.</a:t>
            </a: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84314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DF6C-69B2-20ED-7225-90E784A9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How I build the 2DOF manipulator </a:t>
            </a:r>
          </a:p>
        </p:txBody>
      </p:sp>
      <p:sp>
        <p:nvSpPr>
          <p:cNvPr id="42" name="Freeform: Shape 33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picture containing weapon&#10;&#10;Description automatically generated">
            <a:extLst>
              <a:ext uri="{FF2B5EF4-FFF2-40B4-BE49-F238E27FC236}">
                <a16:creationId xmlns:a16="http://schemas.microsoft.com/office/drawing/2014/main" id="{C7B4AD47-7DE1-21F6-6E0F-6287E6433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2" r="22838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F3EF9-0F77-98A0-66FE-4766F63C2E42}"/>
              </a:ext>
            </a:extLst>
          </p:cNvPr>
          <p:cNvSpPr txBox="1"/>
          <p:nvPr/>
        </p:nvSpPr>
        <p:spPr>
          <a:xfrm>
            <a:off x="6638578" y="2871982"/>
            <a:ext cx="500407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used: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 Servo motors 13kg/cm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Metal bracket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Wood base</a:t>
            </a:r>
          </a:p>
        </p:txBody>
      </p:sp>
    </p:spTree>
    <p:extLst>
      <p:ext uri="{BB962C8B-B14F-4D97-AF65-F5344CB8AC3E}">
        <p14:creationId xmlns:p14="http://schemas.microsoft.com/office/powerpoint/2010/main" val="1371231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weapon&#10;&#10;Description automatically generated">
            <a:extLst>
              <a:ext uri="{FF2B5EF4-FFF2-40B4-BE49-F238E27FC236}">
                <a16:creationId xmlns:a16="http://schemas.microsoft.com/office/drawing/2014/main" id="{752B9286-9C0B-29D2-A340-BA3E7EB4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2" r="22838"/>
          <a:stretch/>
        </p:blipFill>
        <p:spPr>
          <a:xfrm>
            <a:off x="2798500" y="533400"/>
            <a:ext cx="522092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5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1603F32E-1D94-34B2-AC48-7B89AFC6E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" b="24731"/>
          <a:stretch/>
        </p:blipFill>
        <p:spPr>
          <a:xfrm>
            <a:off x="811814" y="457200"/>
            <a:ext cx="105683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baby with a surprised expression&#10;&#10;Description automatically generated with low confidence">
            <a:extLst>
              <a:ext uri="{FF2B5EF4-FFF2-40B4-BE49-F238E27FC236}">
                <a16:creationId xmlns:a16="http://schemas.microsoft.com/office/drawing/2014/main" id="{D81E7372-9119-9BAF-6C38-754215891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5" r="9089" b="727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1109C-9A9A-F2A7-BB10-0A067A52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Finally, The most awaited  part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83D08-4365-B612-EC58-0FA30AAD28A0}"/>
              </a:ext>
            </a:extLst>
          </p:cNvPr>
          <p:cNvSpPr txBox="1"/>
          <p:nvPr/>
        </p:nvSpPr>
        <p:spPr>
          <a:xfrm>
            <a:off x="7741177" y="619124"/>
            <a:ext cx="408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WhatsApp Video 2022-05-26 at 9.49.51 PM">
            <a:hlinkClick r:id="" action="ppaction://media"/>
            <a:extLst>
              <a:ext uri="{FF2B5EF4-FFF2-40B4-BE49-F238E27FC236}">
                <a16:creationId xmlns:a16="http://schemas.microsoft.com/office/drawing/2014/main" id="{48C4EAD2-D7E6-3E15-05D4-78D9EBC07B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603" y="642561"/>
            <a:ext cx="3865280" cy="5342057"/>
          </a:xfrm>
          <a:prstGeom prst="rect">
            <a:avLst/>
          </a:prstGeom>
        </p:spPr>
      </p:pic>
      <p:pic>
        <p:nvPicPr>
          <p:cNvPr id="8" name="WhatsApp Video 2022-05-28 at 3.35.08 PM">
            <a:hlinkClick r:id="" action="ppaction://media"/>
            <a:extLst>
              <a:ext uri="{FF2B5EF4-FFF2-40B4-BE49-F238E27FC236}">
                <a16:creationId xmlns:a16="http://schemas.microsoft.com/office/drawing/2014/main" id="{4DEC1E69-B8D3-42F9-85DD-36D3656073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80085" y="855625"/>
            <a:ext cx="3761312" cy="53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5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2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dder in the desert">
            <a:extLst>
              <a:ext uri="{FF2B5EF4-FFF2-40B4-BE49-F238E27FC236}">
                <a16:creationId xmlns:a16="http://schemas.microsoft.com/office/drawing/2014/main" id="{FA3C346E-F24F-0DAE-B5E4-ED198371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0656E-7828-12B4-9B26-9C9DB2FD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098864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y robot with  colourful buttons">
            <a:extLst>
              <a:ext uri="{FF2B5EF4-FFF2-40B4-BE49-F238E27FC236}">
                <a16:creationId xmlns:a16="http://schemas.microsoft.com/office/drawing/2014/main" id="{C6407491-7345-1FB9-7B96-CD4195A45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528" r="-1" b="345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CF15E-B049-89CE-B7B9-4EB766C4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algn="ctr"/>
            <a:r>
              <a:rPr lang="en-US" sz="2600" b="1">
                <a:solidFill>
                  <a:srgbClr val="FFFFFF"/>
                </a:solidFill>
              </a:rPr>
              <a:t>Without machine vision the robot would be blind only capable of repeating the same exact task over and over until it’s reprogrammed. This technology allows a robot to adjust to obstacles in its environment and complete different preprogrammed tasks.</a:t>
            </a:r>
            <a:br>
              <a:rPr lang="en-US" sz="2600" b="1">
                <a:solidFill>
                  <a:srgbClr val="FFFFFF"/>
                </a:solidFill>
                <a:effectLst/>
              </a:rPr>
            </a:br>
            <a:br>
              <a:rPr lang="en-US" sz="2600" b="1">
                <a:solidFill>
                  <a:srgbClr val="FFFFFF"/>
                </a:solidFill>
                <a:effectLst/>
              </a:rPr>
            </a:br>
            <a:endParaRPr lang="en-US" sz="2600" b="1"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7F9BB-B253-45ED-F93E-F7FB29605AAD}"/>
              </a:ext>
            </a:extLst>
          </p:cNvPr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>
                <a:solidFill>
                  <a:srgbClr val="FFFFFF"/>
                </a:solidFill>
              </a:rPr>
              <a:t>Problem Discussion: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8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Benefits of Pick and Place Robots for Manufacturers | automate.org">
            <a:extLst>
              <a:ext uri="{FF2B5EF4-FFF2-40B4-BE49-F238E27FC236}">
                <a16:creationId xmlns:a16="http://schemas.microsoft.com/office/drawing/2014/main" id="{A4834BBB-0EFA-65D9-88D2-AF29C411E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998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E7A5D-6E68-BD8D-AE43-A0674146E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9" y="118109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our Project is important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45405-8D3C-829F-4162-D5BF4B6DA4CB}"/>
              </a:ext>
            </a:extLst>
          </p:cNvPr>
          <p:cNvSpPr txBox="1"/>
          <p:nvPr/>
        </p:nvSpPr>
        <p:spPr>
          <a:xfrm>
            <a:off x="838200" y="3095132"/>
            <a:ext cx="113537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Merge between one of the most important fields in industry and robotic field which inverse kinematics and machine vision with them we can build a precise and functional robot.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85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 Process and Quality Control ">
            <a:extLst>
              <a:ext uri="{FF2B5EF4-FFF2-40B4-BE49-F238E27FC236}">
                <a16:creationId xmlns:a16="http://schemas.microsoft.com/office/drawing/2014/main" id="{A3E69327-DCC9-A4E5-186B-36C700EBF5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958FC-77AB-D83B-2B4E-873249796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0" i="0" dirty="0">
                <a:solidFill>
                  <a:srgbClr val="FFFFFF"/>
                </a:solidFill>
                <a:effectLst/>
              </a:rPr>
              <a:t>Process and Quality Control</a:t>
            </a:r>
            <a:br>
              <a:rPr lang="en-US" sz="6600" b="0" i="0" dirty="0">
                <a:solidFill>
                  <a:srgbClr val="FFFFFF"/>
                </a:solidFill>
                <a:effectLst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95EE1-1517-EB8B-EC1A-A38B4CB0DA7D}"/>
              </a:ext>
            </a:extLst>
          </p:cNvPr>
          <p:cNvSpPr txBox="1"/>
          <p:nvPr/>
        </p:nvSpPr>
        <p:spPr>
          <a:xfrm>
            <a:off x="485775" y="5210175"/>
            <a:ext cx="1044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</a:rPr>
              <a:t>Inspection of parts, metrology, classification, assembly and machine tending - all these applications require imaging for a stable and safe implementation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8926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5781C-FAE1-3F62-6539-856ABC43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Material Handling and Transport</a:t>
            </a:r>
            <a:br>
              <a:rPr lang="en-US" sz="54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7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terial Handling &amp; Transport ">
            <a:extLst>
              <a:ext uri="{FF2B5EF4-FFF2-40B4-BE49-F238E27FC236}">
                <a16:creationId xmlns:a16="http://schemas.microsoft.com/office/drawing/2014/main" id="{CA17FBBB-CAC3-13FB-DB57-6111EFFD8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1"/>
          <a:stretch/>
        </p:blipFill>
        <p:spPr bwMode="auto">
          <a:xfrm>
            <a:off x="4654296" y="648174"/>
            <a:ext cx="6894576" cy="3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109EBF-1517-9495-5D48-4284F5983A22}"/>
              </a:ext>
            </a:extLst>
          </p:cNvPr>
          <p:cNvSpPr txBox="1"/>
          <p:nvPr/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Vision-guided robotics enable performance of tasks such as pick-and-place, labeling, palletizing, packaging and material transport.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 Increased flexibility, optimized collaboration with employees and reliable operation are just some of the possible benefits.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28628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example of a molecular structure">
            <a:extLst>
              <a:ext uri="{FF2B5EF4-FFF2-40B4-BE49-F238E27FC236}">
                <a16:creationId xmlns:a16="http://schemas.microsoft.com/office/drawing/2014/main" id="{43B07A5C-2556-F716-C488-3E9A69A7C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" r="20991" b="447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7F666-750E-3A96-F0FA-11B79FF79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Machine vision.</a:t>
            </a:r>
          </a:p>
          <a:p>
            <a:r>
              <a:rPr lang="en-US" sz="1700" dirty="0"/>
              <a:t>Inverse kinematics.</a:t>
            </a:r>
          </a:p>
          <a:p>
            <a:endParaRPr lang="en-US"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2F246E-6AAB-2202-DD9C-FEA3BCC72B52}"/>
              </a:ext>
            </a:extLst>
          </p:cNvPr>
          <p:cNvSpPr txBox="1"/>
          <p:nvPr/>
        </p:nvSpPr>
        <p:spPr>
          <a:xfrm>
            <a:off x="371094" y="1207363"/>
            <a:ext cx="302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need to build our project.</a:t>
            </a:r>
          </a:p>
        </p:txBody>
      </p:sp>
    </p:spTree>
    <p:extLst>
      <p:ext uri="{BB962C8B-B14F-4D97-AF65-F5344CB8AC3E}">
        <p14:creationId xmlns:p14="http://schemas.microsoft.com/office/powerpoint/2010/main" val="4224207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04031A63-0937-E21C-EAB0-54B73805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78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731E6FA8-BFCE-9C53-9E05-A1CAA8512744}"/>
              </a:ext>
            </a:extLst>
          </p:cNvPr>
          <p:cNvSpPr txBox="1">
            <a:spLocks/>
          </p:cNvSpPr>
          <p:nvPr/>
        </p:nvSpPr>
        <p:spPr>
          <a:xfrm>
            <a:off x="424815" y="1075120"/>
            <a:ext cx="8850297" cy="1137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Machine vision: Python opencv2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FF643B-3EC5-5DB9-441B-A91AF49EE108}"/>
              </a:ext>
            </a:extLst>
          </p:cNvPr>
          <p:cNvSpPr txBox="1"/>
          <p:nvPr/>
        </p:nvSpPr>
        <p:spPr>
          <a:xfrm>
            <a:off x="283389" y="2810785"/>
            <a:ext cx="5812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Machine vision Techniques:</a:t>
            </a:r>
          </a:p>
          <a:p>
            <a:r>
              <a:rPr lang="en-US" dirty="0"/>
              <a:t>Background Subtraction</a:t>
            </a:r>
          </a:p>
          <a:p>
            <a:r>
              <a:rPr lang="en-US" dirty="0"/>
              <a:t>Color space conversion( color subtraction)</a:t>
            </a:r>
          </a:p>
        </p:txBody>
      </p:sp>
    </p:spTree>
    <p:extLst>
      <p:ext uri="{BB962C8B-B14F-4D97-AF65-F5344CB8AC3E}">
        <p14:creationId xmlns:p14="http://schemas.microsoft.com/office/powerpoint/2010/main" val="1479500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omputer script on a screen">
            <a:extLst>
              <a:ext uri="{FF2B5EF4-FFF2-40B4-BE49-F238E27FC236}">
                <a16:creationId xmlns:a16="http://schemas.microsoft.com/office/drawing/2014/main" id="{0BCDE046-8F83-C1C7-7BD2-4239BE2C6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t="7017" b="87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DBDD47-C1FA-BB17-1E45-EA3D460EA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Machine vision: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7F4638-B8C0-C59F-FB2D-C0713761E207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6598470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FFFF"/>
                </a:solidFill>
              </a:rPr>
              <a:t>1- Input image from camera</a:t>
            </a:r>
          </a:p>
          <a:p>
            <a:r>
              <a:rPr lang="en-US" sz="2400" dirty="0">
                <a:solidFill>
                  <a:srgbClr val="FFFFFF"/>
                </a:solidFill>
              </a:rPr>
              <a:t>2- Blurring and diluting image to decrease noise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3- Adaptive region identification using color subtraction(choose range of color detected ignore rest of colors)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4- Detect borders of object using contours.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5- Draw rectangle around object detected </a:t>
            </a:r>
          </a:p>
          <a:p>
            <a:pPr marL="0"/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6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BCCDB3-EAE7-626A-2E7E-659863B8EA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960"/>
          <a:stretch/>
        </p:blipFill>
        <p:spPr>
          <a:xfrm>
            <a:off x="643467" y="2243142"/>
            <a:ext cx="5294716" cy="2371714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5178242A-648E-ED1B-B234-8F26DEFCC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676"/>
          <a:stretch/>
        </p:blipFill>
        <p:spPr>
          <a:xfrm>
            <a:off x="6253817" y="2243473"/>
            <a:ext cx="5294715" cy="23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9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352</Words>
  <Application>Microsoft Office PowerPoint</Application>
  <PresentationFormat>Widescreen</PresentationFormat>
  <Paragraphs>38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</vt:lpstr>
      <vt:lpstr>Calibri</vt:lpstr>
      <vt:lpstr>Calibri Light</vt:lpstr>
      <vt:lpstr>Office Theme</vt:lpstr>
      <vt:lpstr>Object detection using machine vision and inverse kinematics</vt:lpstr>
      <vt:lpstr>Without machine vision the robot would be blind only capable of repeating the same exact task over and over until it’s reprogrammed. This technology allows a robot to adjust to obstacles in its environment and complete different preprogrammed tasks.  </vt:lpstr>
      <vt:lpstr>Why our Project is important </vt:lpstr>
      <vt:lpstr>Process and Quality Control </vt:lpstr>
      <vt:lpstr>Material Handling and Transport </vt:lpstr>
      <vt:lpstr>PowerPoint Presentation</vt:lpstr>
      <vt:lpstr>PowerPoint Presentation</vt:lpstr>
      <vt:lpstr>Machine vision: </vt:lpstr>
      <vt:lpstr>PowerPoint Presentation</vt:lpstr>
      <vt:lpstr>Inverse kinematics: Most important topic in robotic field </vt:lpstr>
      <vt:lpstr>How I build the 2DOF manipulator </vt:lpstr>
      <vt:lpstr>PowerPoint Presentation</vt:lpstr>
      <vt:lpstr>PowerPoint Presentation</vt:lpstr>
      <vt:lpstr>Finally, The most awaited  part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using machine vision and inverse kinematics</dc:title>
  <dc:creator>ahmed gogo</dc:creator>
  <cp:lastModifiedBy>ahmed gogo</cp:lastModifiedBy>
  <cp:revision>9</cp:revision>
  <dcterms:created xsi:type="dcterms:W3CDTF">2022-05-26T19:18:26Z</dcterms:created>
  <dcterms:modified xsi:type="dcterms:W3CDTF">2023-03-24T15:58:59Z</dcterms:modified>
</cp:coreProperties>
</file>